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82" r:id="rId4"/>
    <p:sldId id="283" r:id="rId5"/>
    <p:sldId id="284" r:id="rId6"/>
    <p:sldId id="258" r:id="rId7"/>
    <p:sldId id="260" r:id="rId8"/>
    <p:sldId id="259" r:id="rId9"/>
    <p:sldId id="263" r:id="rId10"/>
    <p:sldId id="274" r:id="rId11"/>
    <p:sldId id="269" r:id="rId12"/>
    <p:sldId id="271" r:id="rId13"/>
    <p:sldId id="273" r:id="rId14"/>
    <p:sldId id="279" r:id="rId15"/>
    <p:sldId id="272" r:id="rId16"/>
    <p:sldId id="262" r:id="rId17"/>
    <p:sldId id="275" r:id="rId18"/>
    <p:sldId id="276" r:id="rId19"/>
    <p:sldId id="280" r:id="rId20"/>
    <p:sldId id="281" r:id="rId21"/>
    <p:sldId id="264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27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4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840" y="8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18T02:55:49.558" idx="1">
    <p:pos x="2504" y="3581"/>
    <p:text>образование триплетного состояния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18T02:56:55.343" idx="2">
    <p:pos x="3749" y="955"/>
    <p:text>новая схема фотовосстановления</p:text>
    <p:extLst>
      <p:ext uri="{C676402C-5697-4E1C-873F-D02D1690AC5C}">
        <p15:threadingInfo xmlns:p15="http://schemas.microsoft.com/office/powerpoint/2012/main" timeZoneBias="-180"/>
      </p:ext>
    </p:extLst>
  </p:cm>
  <p:cm authorId="2" dt="2024-05-18T03:04:03.752" idx="3">
    <p:pos x="3973" y="2060"/>
    <p:text/>
    <p:extLst>
      <p:ext uri="{C676402C-5697-4E1C-873F-D02D1690AC5C}">
        <p15:threadingInfo xmlns:p15="http://schemas.microsoft.com/office/powerpoint/2012/main" timeZoneBias="-180"/>
      </p:ext>
    </p:extLst>
  </p:cm>
  <p:cm authorId="2" dt="2024-05-18T03:23:31.954" idx="4">
    <p:pos x="3979" y="3385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18.05.2024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18.05.2024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18.05.2024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18.05.2024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D8C92-61A2-47BB-AAD3-B7E35F26F47B}" type="datetimeFigureOut">
              <a:rPr lang="ru-RU" smtClean="0"/>
              <a:t>18.05.2024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emf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8.pn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180.png"/><Relationship Id="rId9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ru-RU" sz="4000" b="1" dirty="0"/>
              <a:t>Математическое моделирование </a:t>
            </a:r>
            <a:r>
              <a:rPr lang="ru-RU" sz="4000" b="1" dirty="0" err="1"/>
              <a:t>фотополимеризации</a:t>
            </a:r>
            <a:r>
              <a:rPr lang="ru-RU" sz="4000" b="1" dirty="0"/>
              <a:t> мономеров: </a:t>
            </a:r>
            <a:br>
              <a:rPr lang="ru-RU" sz="4000" b="1" dirty="0"/>
            </a:br>
            <a:r>
              <a:rPr lang="ru-RU" sz="4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ОКМ-2, ПЭTA, ДMЭГ </a:t>
            </a:r>
            <a:br>
              <a:rPr lang="ru-RU" sz="4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4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</a:t>
            </a:r>
            <a:r>
              <a:rPr lang="ru-RU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присутсвии</a:t>
            </a:r>
            <a:r>
              <a:rPr lang="ru-RU" sz="4000" b="1" dirty="0"/>
              <a:t> о-хинонов и третичных аминов</a:t>
            </a:r>
            <a:endParaRPr lang="ru-RU" sz="40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8" y="5205046"/>
            <a:ext cx="6787662" cy="1652954"/>
          </a:xfrm>
        </p:spPr>
        <p:txBody>
          <a:bodyPr/>
          <a:lstStyle/>
          <a:p>
            <a:pPr algn="r"/>
            <a:r>
              <a:rPr lang="ru-RU" dirty="0"/>
              <a:t>Работу выполнил студент 5 курса: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r>
              <a:rPr lang="ru-RU" dirty="0"/>
              <a:t>Работа выполнена в ИМХ РАН под руководством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/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5724CBBF-0D82-4CF6-AC8A-A23726770AC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ПЛОТНОСТЬ – СОСТАВ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1C3407-48D0-44A5-92E9-AE05BC1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3AA5E-9178-44A6-A659-053CDB25A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EAF063E6-DE67-4D06-B926-5A042016D8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9" name="Заголовок 8">
            <a:extLst>
              <a:ext uri="{FF2B5EF4-FFF2-40B4-BE49-F238E27FC236}">
                <a16:creationId xmlns:a16="http://schemas.microsoft.com/office/drawing/2014/main" id="{9A59C67F-D753-4AB8-9BA1-F36F2D953B1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ВЯЗКОСТЬ</a:t>
            </a:r>
            <a:r>
              <a:rPr lang="en-US" dirty="0"/>
              <a:t> – </a:t>
            </a:r>
            <a:r>
              <a:rPr lang="ru-RU" dirty="0"/>
              <a:t>ТЕМПЕРАТУРА. ОКМ-2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551DCF4-8365-4CC5-8802-31D2C4F8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2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</a:t>
            </a:r>
            <a:r>
              <a:rPr lang="ru-RU" dirty="0"/>
              <a:t>ОКМ</a:t>
            </a:r>
            <a:r>
              <a:rPr lang="en-US" dirty="0"/>
              <a:t>-2</a:t>
            </a:r>
            <a:endParaRPr lang="ru-RU" dirty="0"/>
          </a:p>
        </p:txBody>
      </p:sp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41587B0-B1BC-4F99-839A-7E492AA2401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32FE4C9-6AC2-4791-9966-8785EA07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</a:t>
            </a:r>
            <a:r>
              <a:rPr lang="ru-RU" dirty="0"/>
              <a:t>ПЭТ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E7D329B-ABC1-4596-909F-CAE8B7236A3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AC3B2C-B381-4A54-BEE8-91FF34458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4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6C04120-840C-438E-BABC-284ABA39DBF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ЭНЕРГИЯ «АКТИВАЦИИ» СДВИГА – СОСТАВ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4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86FA9C-AE7E-4FD3-BD1B-E8461E81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6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1257" cy="696686"/>
          </a:xfrm>
        </p:spPr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CBEE1C-AC81-4D66-BA00-54DB4C38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E8F18AA2-BC04-4523-97B0-91F194CA1A0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 – </a:t>
            </a:r>
            <a:r>
              <a:rPr lang="ru-RU" dirty="0"/>
              <a:t>ТЕМПЕРАТУРА. ОКМ-2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D686A-88F8-46CC-931D-30B0AC1D9CD2}"/>
              </a:ext>
            </a:extLst>
          </p:cNvPr>
          <p:cNvSpPr txBox="1"/>
          <p:nvPr/>
        </p:nvSpPr>
        <p:spPr>
          <a:xfrm>
            <a:off x="1802423" y="813722"/>
            <a:ext cx="36312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2.4 % mass Butanol-1</a:t>
            </a: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D8C674-C122-4433-BCF6-B47C9E80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/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9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A2FD7F-139D-4928-A0B3-8D942E43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5354"/>
            <a:ext cx="9144000" cy="350424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(ТОЛЬКО МОНОМЕР)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C05E5D-5991-4E1B-8ABB-CCBB2D757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46" y="348344"/>
            <a:ext cx="2739308" cy="283991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D571CC5-96AA-450B-B636-93CCA16E42D6}"/>
              </a:ext>
            </a:extLst>
          </p:cNvPr>
          <p:cNvSpPr/>
          <p:nvPr/>
        </p:nvSpPr>
        <p:spPr>
          <a:xfrm>
            <a:off x="1351915" y="375793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B8CF8-14AA-45EE-829E-9809DD224A06}"/>
              </a:ext>
            </a:extLst>
          </p:cNvPr>
          <p:cNvSpPr txBox="1"/>
          <p:nvPr/>
        </p:nvSpPr>
        <p:spPr>
          <a:xfrm>
            <a:off x="226851" y="833782"/>
            <a:ext cx="3066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OCM-2 100%</a:t>
            </a:r>
          </a:p>
          <a:p>
            <a:r>
              <a:rPr lang="en-US" sz="2800" dirty="0"/>
              <a:t>D=0.01·1e-10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4791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Оценка характера полимеризации </a:t>
            </a:r>
            <a:br>
              <a:rPr lang="ru-RU" sz="3200" dirty="0"/>
            </a:br>
            <a:r>
              <a:rPr lang="ru-RU" sz="3200" b="1" i="1" dirty="0"/>
              <a:t>ОКМ-2</a:t>
            </a:r>
            <a:r>
              <a:rPr lang="ru-RU" sz="3200" b="1" dirty="0"/>
              <a:t>,</a:t>
            </a:r>
            <a:r>
              <a:rPr lang="ru-RU" sz="3200" b="1" i="1" dirty="0"/>
              <a:t> П</a:t>
            </a:r>
            <a:r>
              <a:rPr lang="en-US" sz="3200" b="1" i="1" dirty="0"/>
              <a:t>ETA</a:t>
            </a:r>
            <a:r>
              <a:rPr lang="en-US" sz="3200" b="1" dirty="0"/>
              <a:t>,</a:t>
            </a:r>
            <a:r>
              <a:rPr lang="en-US" sz="3200" b="1" i="1" dirty="0"/>
              <a:t> </a:t>
            </a:r>
            <a:r>
              <a:rPr lang="ru-RU" sz="3200" b="1" i="1" dirty="0"/>
              <a:t>ДМЭГ</a:t>
            </a:r>
            <a:r>
              <a:rPr lang="ru-RU" sz="3200" b="1" dirty="0"/>
              <a:t> </a:t>
            </a:r>
            <a:r>
              <a:rPr lang="ru-RU" sz="3200" i="1" dirty="0"/>
              <a:t>– бутанол-1  при инициировании системой о-хинон - амин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899750"/>
              </p:ext>
            </p:extLst>
          </p:nvPr>
        </p:nvGraphicFramePr>
        <p:xfrm>
          <a:off x="3830332" y="4381524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0332" y="4381524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77343"/>
              </p:ext>
            </p:extLst>
          </p:nvPr>
        </p:nvGraphicFramePr>
        <p:xfrm>
          <a:off x="5812692" y="5223973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2692" y="5223973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48A6BED-AA11-4D4C-ACEF-6458E3E2A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430723"/>
              </p:ext>
            </p:extLst>
          </p:nvPr>
        </p:nvGraphicFramePr>
        <p:xfrm>
          <a:off x="307975" y="4618038"/>
          <a:ext cx="3351213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" name="CS ChemDraw Drawing" r:id="rId7" imgW="3351190" imgH="2052794" progId="ChemDraw.Document.6.0">
                  <p:embed/>
                </p:oleObj>
              </mc:Choice>
              <mc:Fallback>
                <p:oleObj name="CS ChemDraw Drawing" r:id="rId7" imgW="3351190" imgH="20527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7975" y="4618038"/>
                        <a:ext cx="3351213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534446"/>
              </p:ext>
            </p:extLst>
          </p:nvPr>
        </p:nvGraphicFramePr>
        <p:xfrm>
          <a:off x="986326" y="2455852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9" name="CS ChemDraw Drawing" r:id="rId9" imgW="7313666" imgH="1406402" progId="ChemDraw.Document.6.0">
                  <p:embed/>
                </p:oleObj>
              </mc:Choice>
              <mc:Fallback>
                <p:oleObj name="CS ChemDraw Drawing" r:id="rId9" imgW="7313666" imgH="140640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6326" y="2455852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90322A-376A-454A-B603-21AC0D9EA68D}"/>
              </a:ext>
            </a:extLst>
          </p:cNvPr>
          <p:cNvSpPr txBox="1"/>
          <p:nvPr/>
        </p:nvSpPr>
        <p:spPr>
          <a:xfrm>
            <a:off x="1633164" y="6300854"/>
            <a:ext cx="700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ПЭТА</a:t>
            </a:r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(МОНОМЕР + БУТАНОЛ)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DF26DF-DFE2-4436-86DE-630191E2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786" y="696687"/>
            <a:ext cx="2600428" cy="2600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804DE-4AA1-4984-B168-8E315497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984"/>
            <a:ext cx="9144000" cy="35208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32A426-5C7F-4863-A354-5324DACE9267}"/>
              </a:ext>
            </a:extLst>
          </p:cNvPr>
          <p:cNvSpPr/>
          <p:nvPr/>
        </p:nvSpPr>
        <p:spPr>
          <a:xfrm>
            <a:off x="1353820" y="362458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7C1C0-A069-4FAC-BFC9-EC5BC16540B7}"/>
              </a:ext>
            </a:extLst>
          </p:cNvPr>
          <p:cNvSpPr txBox="1"/>
          <p:nvPr/>
        </p:nvSpPr>
        <p:spPr>
          <a:xfrm>
            <a:off x="226851" y="833782"/>
            <a:ext cx="29754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OCM-2 70% mol</a:t>
            </a:r>
          </a:p>
          <a:p>
            <a:r>
              <a:rPr lang="en-US" sz="2800" dirty="0"/>
              <a:t>Butanol-1 30% mol</a:t>
            </a:r>
          </a:p>
          <a:p>
            <a:r>
              <a:rPr lang="en-US" sz="2800" dirty="0"/>
              <a:t>D=0.1·1e-10 m2/s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5006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Реакция активации триплета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808" y="696687"/>
            <a:ext cx="5358383" cy="39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Реакции фотовосстановления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96687"/>
            <a:ext cx="6508714" cy="12692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" y="22244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772935"/>
              </p:ext>
            </p:extLst>
          </p:nvPr>
        </p:nvGraphicFramePr>
        <p:xfrm>
          <a:off x="64008" y="2224496"/>
          <a:ext cx="72850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CS ChemDraw Drawing" r:id="rId4" imgW="5541149" imgH="666045" progId="ChemDraw.Document.6.0">
                  <p:embed/>
                </p:oleObj>
              </mc:Choice>
              <mc:Fallback>
                <p:oleObj name="CS ChemDraw Drawing" r:id="rId4" imgW="5541149" imgH="66604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" y="2224496"/>
                        <a:ext cx="7285038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BEB69316-3EBF-4A39-A9B1-8B6DA80F5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92" y="434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044688"/>
              </p:ext>
            </p:extLst>
          </p:nvPr>
        </p:nvGraphicFramePr>
        <p:xfrm>
          <a:off x="0" y="4197096"/>
          <a:ext cx="7459213" cy="876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197096"/>
                        <a:ext cx="7459213" cy="8762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" y="6966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813819"/>
              </p:ext>
            </p:extLst>
          </p:nvPr>
        </p:nvGraphicFramePr>
        <p:xfrm>
          <a:off x="128016" y="696687"/>
          <a:ext cx="59213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16" y="696687"/>
                        <a:ext cx="59213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0552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729628"/>
              </p:ext>
            </p:extLst>
          </p:nvPr>
        </p:nvGraphicFramePr>
        <p:xfrm>
          <a:off x="0" y="2130552"/>
          <a:ext cx="8338502" cy="1216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130552"/>
                        <a:ext cx="8338502" cy="12161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ВСТУПЛЕНИЕ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" y="2661985"/>
            <a:ext cx="3956539" cy="3650407"/>
            <a:chOff x="-3" y="2457434"/>
            <a:chExt cx="3187083" cy="3650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i="0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502" r="-2311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параметры экспозиции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ЧАСТЬ. ДИФФУЗИЯ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C32D1F-6191-43FD-AE93-A829E4A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" y="757280"/>
            <a:ext cx="1930817" cy="1640031"/>
          </a:xfrm>
          <a:prstGeom prst="rect">
            <a:avLst/>
          </a:prstGeom>
        </p:spPr>
      </p:pic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4108280" y="691999"/>
            <a:ext cx="5026185" cy="290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Группа 4108">
            <a:extLst>
              <a:ext uri="{FF2B5EF4-FFF2-40B4-BE49-F238E27FC236}">
                <a16:creationId xmlns:a16="http://schemas.microsoft.com/office/drawing/2014/main" id="{1C1E5777-F2AE-4819-9B4C-FFB919DA6F1D}"/>
              </a:ext>
            </a:extLst>
          </p:cNvPr>
          <p:cNvGrpSpPr/>
          <p:nvPr/>
        </p:nvGrpSpPr>
        <p:grpSpPr>
          <a:xfrm>
            <a:off x="2832529" y="889784"/>
            <a:ext cx="1349562" cy="1308609"/>
            <a:chOff x="1970906" y="750513"/>
            <a:chExt cx="1349562" cy="1308609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A75C50D6-B772-4D9C-852C-964EC62B22B5}"/>
                </a:ext>
              </a:extLst>
            </p:cNvPr>
            <p:cNvSpPr/>
            <p:nvPr/>
          </p:nvSpPr>
          <p:spPr>
            <a:xfrm>
              <a:off x="1970906" y="1965529"/>
              <a:ext cx="89787" cy="8978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48662BEF-B2B7-4312-8F37-402E0B35F5FF}"/>
                </a:ext>
              </a:extLst>
            </p:cNvPr>
            <p:cNvSpPr/>
            <p:nvPr/>
          </p:nvSpPr>
          <p:spPr>
            <a:xfrm>
              <a:off x="2176446" y="104134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CB68CE6-1767-4C04-8E3F-13F8E5C1D988}"/>
                </a:ext>
              </a:extLst>
            </p:cNvPr>
            <p:cNvSpPr/>
            <p:nvPr/>
          </p:nvSpPr>
          <p:spPr>
            <a:xfrm>
              <a:off x="2483253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EA92F35-6427-47DA-B870-2B55BC2F69FC}"/>
                </a:ext>
              </a:extLst>
            </p:cNvPr>
            <p:cNvSpPr/>
            <p:nvPr/>
          </p:nvSpPr>
          <p:spPr>
            <a:xfrm>
              <a:off x="2963722" y="750513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A61D520-7ADD-457B-B7A3-079DBBDAA597}"/>
                </a:ext>
              </a:extLst>
            </p:cNvPr>
            <p:cNvSpPr/>
            <p:nvPr/>
          </p:nvSpPr>
          <p:spPr>
            <a:xfrm>
              <a:off x="2565160" y="110543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32A412A-CB60-48CF-9E6E-364802FE22E1}"/>
                </a:ext>
              </a:extLst>
            </p:cNvPr>
            <p:cNvSpPr/>
            <p:nvPr/>
          </p:nvSpPr>
          <p:spPr>
            <a:xfrm>
              <a:off x="3230681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09713678-6FA8-4A48-AF41-EABF7A5F82B4}"/>
                </a:ext>
              </a:extLst>
            </p:cNvPr>
            <p:cNvSpPr/>
            <p:nvPr/>
          </p:nvSpPr>
          <p:spPr>
            <a:xfrm>
              <a:off x="2703693" y="1969335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706A2F3-7B61-4A6C-B3CA-468920CEBBC5}"/>
                </a:ext>
              </a:extLst>
            </p:cNvPr>
            <p:cNvCxnSpPr>
              <a:cxnSpLocks/>
              <a:stCxn id="9" idx="0"/>
              <a:endCxn id="23" idx="3"/>
            </p:cNvCxnSpPr>
            <p:nvPr/>
          </p:nvCxnSpPr>
          <p:spPr>
            <a:xfrm flipV="1">
              <a:off x="2015800" y="1117980"/>
              <a:ext cx="173795" cy="84754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40E8FB-F5E2-43E1-8B8B-5FB6B08DE8F7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2253084" y="1117980"/>
              <a:ext cx="243318" cy="4438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8F724F1-A984-4F36-9F0F-643F9C26DD3D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2559891" y="840300"/>
              <a:ext cx="448725" cy="72155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EAD0CA93-A6F4-4238-ACED-540837EB4D31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2641798" y="795407"/>
              <a:ext cx="321924" cy="32317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D81EE7C-A858-408E-9A0C-FB6C0ADFE520}"/>
                </a:ext>
              </a:extLst>
            </p:cNvPr>
            <p:cNvCxnSpPr>
              <a:cxnSpLocks/>
              <a:stCxn id="29" idx="1"/>
              <a:endCxn id="28" idx="5"/>
            </p:cNvCxnSpPr>
            <p:nvPr/>
          </p:nvCxnSpPr>
          <p:spPr>
            <a:xfrm flipH="1" flipV="1">
              <a:off x="2641798" y="1182070"/>
              <a:ext cx="602032" cy="3797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5B301A2-7C5F-4C99-8CBD-934F2732E4A7}"/>
                </a:ext>
              </a:extLst>
            </p:cNvPr>
            <p:cNvCxnSpPr>
              <a:cxnSpLocks/>
              <a:stCxn id="30" idx="7"/>
              <a:endCxn id="29" idx="3"/>
            </p:cNvCxnSpPr>
            <p:nvPr/>
          </p:nvCxnSpPr>
          <p:spPr>
            <a:xfrm flipV="1">
              <a:off x="2780331" y="1625344"/>
              <a:ext cx="463499" cy="3571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CBF04E6-A07A-45DF-880B-048AC33206F8}"/>
              </a:ext>
            </a:extLst>
          </p:cNvPr>
          <p:cNvSpPr txBox="1"/>
          <p:nvPr/>
        </p:nvSpPr>
        <p:spPr>
          <a:xfrm>
            <a:off x="-311951" y="3966042"/>
            <a:ext cx="3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1" y="242106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endParaRPr lang="ru-RU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10210" y="3790304"/>
            <a:ext cx="495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endParaRPr lang="ru-RU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48017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</a:t>
            </a:r>
            <a:r>
              <a:rPr lang="ru-RU" sz="2000" b="1" dirty="0" err="1"/>
              <a:t>Арениуса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A369DB9-DB2B-47F5-AAF7-D368F547A800}"/>
              </a:ext>
            </a:extLst>
          </p:cNvPr>
          <p:cNvCxnSpPr>
            <a:stCxn id="9" idx="6"/>
            <a:endCxn id="30" idx="2"/>
          </p:cNvCxnSpPr>
          <p:nvPr/>
        </p:nvCxnSpPr>
        <p:spPr>
          <a:xfrm>
            <a:off x="2922316" y="2149694"/>
            <a:ext cx="643000" cy="380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D0482-8CAD-413A-BD43-22115F35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 . ВЯЗКОСТЬ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C5D40F-28AA-4C18-9995-14A2955FF74D}"/>
              </a:ext>
            </a:extLst>
          </p:cNvPr>
          <p:cNvGrpSpPr/>
          <p:nvPr/>
        </p:nvGrpSpPr>
        <p:grpSpPr>
          <a:xfrm>
            <a:off x="77496" y="573014"/>
            <a:ext cx="3681703" cy="2111146"/>
            <a:chOff x="15711" y="709762"/>
            <a:chExt cx="4927132" cy="261871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15638A-CF00-40CB-B6AA-B595D6230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E38ACC6-0C4C-4402-89A7-02365B1C4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700E28B-8256-457A-841C-B5C29664F883}"/>
              </a:ext>
            </a:extLst>
          </p:cNvPr>
          <p:cNvGrpSpPr/>
          <p:nvPr/>
        </p:nvGrpSpPr>
        <p:grpSpPr>
          <a:xfrm>
            <a:off x="152335" y="3067008"/>
            <a:ext cx="3331662" cy="3322397"/>
            <a:chOff x="2453544" y="2316415"/>
            <a:chExt cx="3716179" cy="370584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670E4F2-0810-4A58-BA30-A1FA5CC2A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544" y="2788568"/>
              <a:ext cx="3716179" cy="323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48852-0C02-4E96-B428-600446AAE5B9}"/>
                </a:ext>
              </a:extLst>
            </p:cNvPr>
            <p:cNvSpPr txBox="1"/>
            <p:nvPr/>
          </p:nvSpPr>
          <p:spPr>
            <a:xfrm>
              <a:off x="2667197" y="2316415"/>
              <a:ext cx="3502526" cy="720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/>
                <a:t>Зависимость вязкости газов и жидкостей от температуры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/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7B8D8D-77B9-42B9-B5C6-4E691B122D20}"/>
              </a:ext>
            </a:extLst>
          </p:cNvPr>
          <p:cNvSpPr txBox="1"/>
          <p:nvPr/>
        </p:nvSpPr>
        <p:spPr>
          <a:xfrm>
            <a:off x="3759199" y="729892"/>
            <a:ext cx="2661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Касательное напряжение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/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958F8C-34F0-4060-9660-112B444209BD}"/>
              </a:ext>
            </a:extLst>
          </p:cNvPr>
          <p:cNvSpPr txBox="1"/>
          <p:nvPr/>
        </p:nvSpPr>
        <p:spPr>
          <a:xfrm>
            <a:off x="6421120" y="725626"/>
            <a:ext cx="2722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Кинематическая вязкость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/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876252-0A9D-47D8-9882-A26A4DDE288C}"/>
              </a:ext>
            </a:extLst>
          </p:cNvPr>
          <p:cNvSpPr txBox="1"/>
          <p:nvPr/>
        </p:nvSpPr>
        <p:spPr>
          <a:xfrm>
            <a:off x="3675543" y="2513652"/>
            <a:ext cx="546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/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6DBF49-9ADC-457D-BA63-4325FF497CDA}"/>
              </a:ext>
            </a:extLst>
          </p:cNvPr>
          <p:cNvSpPr txBox="1"/>
          <p:nvPr/>
        </p:nvSpPr>
        <p:spPr>
          <a:xfrm>
            <a:off x="3759198" y="4084014"/>
            <a:ext cx="5384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/>
              <a:t>Уравнение</a:t>
            </a:r>
            <a:r>
              <a:rPr lang="ru-RU" sz="2000" b="1" dirty="0">
                <a:solidFill>
                  <a:schemeClr val="tx1"/>
                </a:solidFill>
                <a:effectLst/>
              </a:rPr>
              <a:t> </a:t>
            </a:r>
            <a:r>
              <a:rPr lang="ru-RU" sz="2000" b="1" dirty="0" err="1"/>
              <a:t>Арениуса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3213</TotalTime>
  <Words>494</Words>
  <Application>Microsoft Office PowerPoint</Application>
  <PresentationFormat>Экран (4:3)</PresentationFormat>
  <Paragraphs>80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Математическое моделирование фотополимеризации мономеров:  ОКМ-2, ПЭTA, ДMЭГ  в присутсвии о-хинонов и третичных аминов</vt:lpstr>
      <vt:lpstr>ЦЕЛЬ РАБОТЫ </vt:lpstr>
      <vt:lpstr>Реакция активации триплета</vt:lpstr>
      <vt:lpstr>Реакции фотовосстановления</vt:lpstr>
      <vt:lpstr>Реакции фенолэфира</vt:lpstr>
      <vt:lpstr>ВСТУПЛЕНИЕ</vt:lpstr>
      <vt:lpstr>ТЕОРЕТИЧЕСКАЯ ЧАСТЬ. ДИФФУЗИЯ</vt:lpstr>
      <vt:lpstr>ТЕОРЕТИЧЕСКАЯ ЧАСТЬ . ВЯЗКОСТЬ </vt:lpstr>
      <vt:lpstr>НАХОЖДЕНИЕ ВЯЗКОСТЕЙ</vt:lpstr>
      <vt:lpstr>ПЛОТНОСТЬ – СОСТАВ</vt:lpstr>
      <vt:lpstr>ВЯЗКОСТЬ. ЧИСТЫЕ ВЕЩЕСТВА</vt:lpstr>
      <vt:lpstr>Презентация PowerPoint</vt:lpstr>
      <vt:lpstr>ВЯЗКОСТЬ – СОСТАВ. ОКМ-2</vt:lpstr>
      <vt:lpstr>ВЯЗКОСТЬ – СОСТАВ. ПЭТA</vt:lpstr>
      <vt:lpstr>ЭНЕРГИЯ «АКТИВАЦИИ» СДВИГА – СОСТАВ</vt:lpstr>
      <vt:lpstr>МОЛЕКУЛЯРНАЯ ДИНАМИКА</vt:lpstr>
      <vt:lpstr>ДИФФУЗИЯ. ЧИСТЫЕ ВЕЩЕСТВА</vt:lpstr>
      <vt:lpstr>ДИФФУЗИЯ – ТЕМПЕРАТУРА. ОКМ-2</vt:lpstr>
      <vt:lpstr>ФОТОПОЛИМЕРИЗАЦИЯ (ТОЛЬКО МОНОМЕР)</vt:lpstr>
      <vt:lpstr>ФОТОПОЛИМЕРИЗАЦИЯ (МОНОМЕР + БУТАНОЛ) 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STRANGER</cp:lastModifiedBy>
  <cp:revision>144</cp:revision>
  <dcterms:created xsi:type="dcterms:W3CDTF">2024-04-02T18:34:12Z</dcterms:created>
  <dcterms:modified xsi:type="dcterms:W3CDTF">2024-05-18T00:41:15Z</dcterms:modified>
</cp:coreProperties>
</file>